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62" r:id="rId8"/>
    <p:sldId id="264" r:id="rId9"/>
    <p:sldId id="265" r:id="rId10"/>
    <p:sldId id="266" r:id="rId11"/>
    <p:sldId id="267" r:id="rId12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85258" autoAdjust="0"/>
  </p:normalViewPr>
  <p:slideViewPr>
    <p:cSldViewPr>
      <p:cViewPr>
        <p:scale>
          <a:sx n="70" d="100"/>
          <a:sy n="70" d="100"/>
        </p:scale>
        <p:origin x="-1854" y="-51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498587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8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.png" descr="bottom-piece-for-PP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3" y="13546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2.jpg" descr="UHN Hospitals with ta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119" y="8631484"/>
            <a:ext cx="3467948" cy="905369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975359" y="-1"/>
            <a:ext cx="11054082" cy="1733975"/>
          </a:xfrm>
          <a:prstGeom prst="rect">
            <a:avLst/>
          </a:prstGeom>
        </p:spPr>
        <p:txBody>
          <a:bodyPr lIns="65476" tIns="65476" rIns="65476" bIns="65476" anchor="b">
            <a:noAutofit/>
          </a:bodyPr>
          <a:lstStyle>
            <a:lvl1pPr algn="l">
              <a:defRPr>
                <a:solidFill>
                  <a:srgbClr val="2A6EB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2A6EBB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75359" y="2167466"/>
            <a:ext cx="11054082" cy="7586135"/>
          </a:xfrm>
          <a:prstGeom prst="rect">
            <a:avLst/>
          </a:prstGeom>
        </p:spPr>
        <p:txBody>
          <a:bodyPr lIns="65476" tIns="65476" rIns="65476" bIns="65476">
            <a:noAutofit/>
          </a:bodyPr>
          <a:lstStyle>
            <a:lvl1pPr>
              <a:buClr>
                <a:srgbClr val="C6B46A"/>
              </a:buClr>
              <a:buFontTx/>
              <a:defRPr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C6B46A"/>
              </a:buClr>
              <a:buFontTx/>
              <a:defRPr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C6B46A"/>
              </a:buClr>
              <a:buFontTx/>
              <a:defRPr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C6B46A"/>
              </a:buClr>
              <a:buFontTx/>
              <a:defRPr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C6B46A"/>
              </a:buClr>
              <a:buFontTx/>
              <a:defRPr>
                <a:solidFill>
                  <a:srgbClr val="2A6EB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A6EB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A6EB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A6EB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A6EB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A6EB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80900" cy="2438400"/>
          </a:xfrm>
          <a:prstGeom prst="rect">
            <a:avLst/>
          </a:prstGeom>
        </p:spPr>
        <p:txBody>
          <a:bodyPr lIns="38100" tIns="38100" rIns="38100" bIns="38100"/>
          <a:lstStyle>
            <a:lvl1pPr defTabSz="584200">
              <a:defRPr sz="70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0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55600" y="3175000"/>
            <a:ext cx="12280900" cy="58293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228600" indent="-228600" defTabSz="584200">
              <a:spcBef>
                <a:spcPts val="3800"/>
              </a:spcBef>
              <a:buClr>
                <a:srgbClr val="535353"/>
              </a:buClr>
              <a:buSzPct val="82000"/>
              <a:buFontTx/>
              <a:defRPr sz="34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546100" indent="-228600" defTabSz="584200">
              <a:spcBef>
                <a:spcPts val="3800"/>
              </a:spcBef>
              <a:buClr>
                <a:srgbClr val="535353"/>
              </a:buClr>
              <a:buSzPct val="82000"/>
              <a:buFontTx/>
              <a:buChar char="•"/>
              <a:defRPr sz="34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863600" indent="-228600" defTabSz="584200">
              <a:spcBef>
                <a:spcPts val="3800"/>
              </a:spcBef>
              <a:buClr>
                <a:srgbClr val="535353"/>
              </a:buClr>
              <a:buSzPct val="82000"/>
              <a:buFontTx/>
              <a:defRPr sz="34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1181100" indent="-228600" defTabSz="584200">
              <a:spcBef>
                <a:spcPts val="3800"/>
              </a:spcBef>
              <a:buClr>
                <a:srgbClr val="535353"/>
              </a:buClr>
              <a:buSzPct val="82000"/>
              <a:buFontTx/>
              <a:buChar char="•"/>
              <a:defRPr sz="34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1498600" indent="-228600" defTabSz="584200">
              <a:spcBef>
                <a:spcPts val="3800"/>
              </a:spcBef>
              <a:buClr>
                <a:srgbClr val="535353"/>
              </a:buClr>
              <a:buSzPct val="82000"/>
              <a:buFontTx/>
              <a:buChar char="•"/>
              <a:defRPr sz="34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2946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2946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 lIns="0" tIns="0" rIns="0" bIns="0" anchor="ctr"/>
          <a:lstStyle>
            <a:lvl1pPr marL="431800" indent="-431800" defTabSz="584200">
              <a:spcBef>
                <a:spcPts val="3800"/>
              </a:spcBef>
              <a:buSzPct val="82000"/>
              <a:buFontTx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8636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1295400" indent="-431800" defTabSz="584200">
              <a:spcBef>
                <a:spcPts val="3800"/>
              </a:spcBef>
              <a:buSzPct val="82000"/>
              <a:buFontTx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17272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21590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 lIns="0" tIns="0" rIns="0" bIns="0" anchor="ctr"/>
          <a:lstStyle>
            <a:lvl1pPr marL="5207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10414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15621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20828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26035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</p:sldLayoutIdLst>
  <p:transition spd="med"/>
  <p:txStyles>
    <p:titleStyle>
      <a:lvl1pPr algn="ctr">
        <a:defRPr sz="6200">
          <a:latin typeface="Calibri"/>
          <a:ea typeface="Calibri"/>
          <a:cs typeface="Calibri"/>
          <a:sym typeface="Calibri"/>
        </a:defRPr>
      </a:lvl1pPr>
      <a:lvl2pPr algn="ctr">
        <a:defRPr sz="6200">
          <a:latin typeface="Calibri"/>
          <a:ea typeface="Calibri"/>
          <a:cs typeface="Calibri"/>
          <a:sym typeface="Calibri"/>
        </a:defRPr>
      </a:lvl2pPr>
      <a:lvl3pPr algn="ctr">
        <a:defRPr sz="6200">
          <a:latin typeface="Calibri"/>
          <a:ea typeface="Calibri"/>
          <a:cs typeface="Calibri"/>
          <a:sym typeface="Calibri"/>
        </a:defRPr>
      </a:lvl3pPr>
      <a:lvl4pPr algn="ctr">
        <a:defRPr sz="6200">
          <a:latin typeface="Calibri"/>
          <a:ea typeface="Calibri"/>
          <a:cs typeface="Calibri"/>
          <a:sym typeface="Calibri"/>
        </a:defRPr>
      </a:lvl4pPr>
      <a:lvl5pPr algn="ctr">
        <a:defRPr sz="6200">
          <a:latin typeface="Calibri"/>
          <a:ea typeface="Calibri"/>
          <a:cs typeface="Calibri"/>
          <a:sym typeface="Calibri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Ch2NW4l94Y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152204" y="8991600"/>
            <a:ext cx="708528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300" dirty="0" smtClean="0">
                <a:solidFill>
                  <a:srgbClr val="00B0F0"/>
                </a:solidFill>
              </a:rPr>
              <a:t>V2.0</a:t>
            </a:r>
            <a:endParaRPr sz="23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0"/>
            <a:ext cx="288069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86100" y="2986087"/>
            <a:ext cx="9918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University Health Network</a:t>
            </a:r>
            <a:endParaRPr kumimoji="0" lang="en-US" alt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 smtClean="0">
                <a:ln>
                  <a:noFill/>
                </a:ln>
                <a:solidFill>
                  <a:srgbClr val="66A3FF"/>
                </a:solidFill>
                <a:effectLst/>
                <a:latin typeface="+mj-lt"/>
                <a:cs typeface="Arial" pitchFamily="34" charset="0"/>
              </a:rPr>
              <a:t>DISCHARGE SUMMARY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217400" y="9319814"/>
            <a:ext cx="6096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2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" name="Shape 59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15604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300" b="1" cap="all" dirty="0" smtClean="0">
                <a:solidFill>
                  <a:srgbClr val="00B0F0"/>
                </a:solidFill>
                <a:latin typeface="+mj-lt"/>
              </a:rPr>
              <a:t>The importance of a </a:t>
            </a:r>
            <a:r>
              <a:rPr lang="en-US" sz="4300" b="1" dirty="0" smtClean="0">
                <a:solidFill>
                  <a:srgbClr val="00B0F0"/>
                </a:solidFill>
                <a:latin typeface="+mj-lt"/>
              </a:rPr>
              <a:t>DISCHARGE SUMMARY             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best practices to ensure timely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&amp;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accurate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completion</a:t>
            </a:r>
            <a:endParaRPr sz="3600" cap="al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ACh2NW4l94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7400" y="2324100"/>
            <a:ext cx="11446933" cy="6438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2217400" y="9319814"/>
            <a:ext cx="6096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3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3" name="Shape 59"/>
          <p:cNvSpPr>
            <a:spLocks noGrp="1"/>
          </p:cNvSpPr>
          <p:nvPr>
            <p:ph type="title"/>
          </p:nvPr>
        </p:nvSpPr>
        <p:spPr>
          <a:xfrm>
            <a:off x="0" y="0"/>
            <a:ext cx="12649200" cy="15604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300" b="1" cap="all" dirty="0" smtClean="0">
                <a:solidFill>
                  <a:srgbClr val="00B0F0"/>
                </a:solidFill>
                <a:latin typeface="+mj-lt"/>
              </a:rPr>
              <a:t>ALIGNMENT WITH THE cANmeds FRAMEWORK</a:t>
            </a:r>
            <a:endParaRPr sz="4300" b="1" cap="all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6927" y="3783898"/>
            <a:ext cx="3765324" cy="4582061"/>
          </a:xfrm>
          <a:prstGeom prst="roundRect">
            <a:avLst>
              <a:gd name="adj" fmla="val 11102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927" y="4174960"/>
            <a:ext cx="376532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400" dirty="0" smtClean="0">
                <a:solidFill>
                  <a:srgbClr val="66A3FF"/>
                </a:solidFill>
              </a:rPr>
              <a:t>COMMUNICATORS</a:t>
            </a:r>
            <a:endParaRPr lang="en-US" sz="2800" b="1" kern="1400" dirty="0" smtClean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400" dirty="0" smtClean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400" dirty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400" dirty="0" smtClean="0">
                <a:solidFill>
                  <a:schemeClr val="tx1"/>
                </a:solidFill>
              </a:rPr>
              <a:t>Timely </a:t>
            </a:r>
            <a:r>
              <a:rPr lang="en-US" sz="2400" kern="1400" dirty="0">
                <a:solidFill>
                  <a:schemeClr val="tx1"/>
                </a:solidFill>
              </a:rPr>
              <a:t>Discharge Summary delivery to subsequent care providers reduces adverse events post-discharge by 20</a:t>
            </a:r>
            <a:r>
              <a:rPr lang="en-US" sz="2400" kern="1400" dirty="0" smtClean="0">
                <a:solidFill>
                  <a:schemeClr val="tx1"/>
                </a:solidFill>
              </a:rPr>
              <a:t>%</a:t>
            </a:r>
            <a:r>
              <a:rPr lang="en-US" sz="24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24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02226" y="3783899"/>
            <a:ext cx="3765324" cy="4582061"/>
          </a:xfrm>
          <a:prstGeom prst="roundRect">
            <a:avLst>
              <a:gd name="adj" fmla="val 11608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02226" y="4151755"/>
            <a:ext cx="3765323" cy="4290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400" dirty="0" smtClean="0">
                <a:solidFill>
                  <a:srgbClr val="66A3FF"/>
                </a:solidFill>
              </a:rPr>
              <a:t>HEALTH ADVOCATES</a:t>
            </a:r>
            <a:endParaRPr lang="en-US" sz="2800" b="1" kern="1400" dirty="0" smtClean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400" dirty="0" smtClean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400" dirty="0" smtClean="0">
                <a:solidFill>
                  <a:schemeClr val="tx1"/>
                </a:solidFill>
              </a:rPr>
              <a:t>The </a:t>
            </a:r>
            <a:r>
              <a:rPr lang="en-US" sz="2400" kern="1400" dirty="0">
                <a:solidFill>
                  <a:schemeClr val="tx1"/>
                </a:solidFill>
              </a:rPr>
              <a:t>Discharge Summary is critical to patient outcomes and reduces the risk of re-hospitalization when a patient is provided with a timely </a:t>
            </a:r>
            <a:r>
              <a:rPr lang="en-US" sz="2400" kern="1400" dirty="0" smtClean="0">
                <a:solidFill>
                  <a:schemeClr val="tx1"/>
                </a:solidFill>
              </a:rPr>
              <a:t>follow-up</a:t>
            </a:r>
            <a:r>
              <a:rPr lang="en-US" sz="24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24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788400" y="3783899"/>
            <a:ext cx="3733800" cy="4582061"/>
          </a:xfrm>
          <a:prstGeom prst="roundRect">
            <a:avLst>
              <a:gd name="adj" fmla="val 11055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741954" y="4142861"/>
            <a:ext cx="3780245" cy="3003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400" dirty="0" smtClean="0">
                <a:solidFill>
                  <a:srgbClr val="66A3FF"/>
                </a:solidFill>
              </a:rPr>
              <a:t>PROFESSIONALS</a:t>
            </a:r>
            <a:endParaRPr lang="en-US" sz="2800" b="1" kern="1400" dirty="0" smtClean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400" dirty="0" smtClean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400" dirty="0">
              <a:solidFill>
                <a:schemeClr val="tx1"/>
              </a:solidFill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400" dirty="0" smtClean="0">
                <a:solidFill>
                  <a:schemeClr val="tx1"/>
                </a:solidFill>
              </a:rPr>
              <a:t>The </a:t>
            </a:r>
            <a:r>
              <a:rPr lang="en-US" sz="2400" kern="1400" dirty="0">
                <a:solidFill>
                  <a:schemeClr val="tx1"/>
                </a:solidFill>
              </a:rPr>
              <a:t>Discharge Summary improves the patient experience and </a:t>
            </a:r>
            <a:r>
              <a:rPr lang="en-US" sz="2400" kern="1400" dirty="0" smtClean="0">
                <a:solidFill>
                  <a:schemeClr val="tx1"/>
                </a:solidFill>
              </a:rPr>
              <a:t>Continuity </a:t>
            </a:r>
            <a:r>
              <a:rPr lang="en-US" sz="2400" kern="1400" dirty="0">
                <a:solidFill>
                  <a:schemeClr val="tx1"/>
                </a:solidFill>
              </a:rPr>
              <a:t>of </a:t>
            </a:r>
            <a:r>
              <a:rPr lang="en-US" sz="2400" kern="1400" dirty="0" smtClean="0">
                <a:solidFill>
                  <a:schemeClr val="tx1"/>
                </a:solidFill>
              </a:rPr>
              <a:t>Care</a:t>
            </a:r>
            <a:endParaRPr lang="en-US" sz="24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6" t="38885" r="15213" b="43352"/>
          <a:stretch/>
        </p:blipFill>
        <p:spPr bwMode="auto">
          <a:xfrm>
            <a:off x="10085976" y="2771275"/>
            <a:ext cx="1371600" cy="129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0" t="39035" r="45319" b="43750"/>
          <a:stretch/>
        </p:blipFill>
        <p:spPr bwMode="auto">
          <a:xfrm>
            <a:off x="5699087" y="2743200"/>
            <a:ext cx="1371600" cy="125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41118" r="76049" b="42983"/>
          <a:stretch/>
        </p:blipFill>
        <p:spPr bwMode="auto">
          <a:xfrm>
            <a:off x="1393788" y="2743200"/>
            <a:ext cx="1371600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9"/>
          <p:cNvSpPr>
            <a:spLocks noGrp="1"/>
          </p:cNvSpPr>
          <p:nvPr>
            <p:ph type="title"/>
          </p:nvPr>
        </p:nvSpPr>
        <p:spPr>
          <a:xfrm>
            <a:off x="406400" y="0"/>
            <a:ext cx="12242800" cy="15604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4300" b="1" dirty="0" smtClean="0">
                <a:solidFill>
                  <a:srgbClr val="00B0F0"/>
                </a:solidFill>
                <a:latin typeface="+mj-lt"/>
              </a:rPr>
              <a:t>AT UHN, A DISCHARGE SUMMARY IS COMPLETED……</a:t>
            </a:r>
            <a:endParaRPr lang="en-US" sz="43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2053" name="Picture 5" descr="http://www.uhnmodules.ca/DischargeSummary/images/at_u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057400"/>
            <a:ext cx="6667500" cy="6667500"/>
          </a:xfrm>
          <a:prstGeom prst="ellipse">
            <a:avLst/>
          </a:prstGeom>
          <a:ln w="190500" cap="rnd">
            <a:solidFill>
              <a:srgbClr val="99CC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40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48000"/>
            <a:ext cx="4475404" cy="4475404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hape 59"/>
          <p:cNvSpPr txBox="1">
            <a:spLocks/>
          </p:cNvSpPr>
          <p:nvPr/>
        </p:nvSpPr>
        <p:spPr>
          <a:xfrm>
            <a:off x="406400" y="0"/>
            <a:ext cx="12242800" cy="156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 defTabSz="584200">
              <a:defRPr sz="46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algn="ctr">
              <a:defRPr sz="62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62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62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62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62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62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62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6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 cap="none">
                <a:solidFill>
                  <a:srgbClr val="000000"/>
                </a:solidFill>
              </a:defRPr>
            </a:pPr>
            <a:r>
              <a:rPr lang="en-US" sz="4300" b="1" cap="none" dirty="0" smtClean="0">
                <a:solidFill>
                  <a:srgbClr val="00B0F0"/>
                </a:solidFill>
                <a:latin typeface="+mj-lt"/>
              </a:rPr>
              <a:t>USE THE </a:t>
            </a:r>
            <a:r>
              <a:rPr lang="en-US" sz="4300" b="1" cap="none" dirty="0" smtClean="0">
                <a:solidFill>
                  <a:schemeClr val="tx1"/>
                </a:solidFill>
                <a:latin typeface="+mj-lt"/>
              </a:rPr>
              <a:t>A-B-C</a:t>
            </a:r>
            <a:r>
              <a:rPr lang="en-US" sz="4300" b="1" cap="none" dirty="0" smtClean="0">
                <a:solidFill>
                  <a:srgbClr val="00B0F0"/>
                </a:solidFill>
                <a:latin typeface="+mj-lt"/>
              </a:rPr>
              <a:t> METHOD</a:t>
            </a:r>
            <a:endParaRPr lang="en-US" sz="4300" b="1" cap="none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8000" y="2667000"/>
            <a:ext cx="6991273" cy="1524000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5074" y="2726424"/>
            <a:ext cx="6934200" cy="151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 smtClean="0">
                <a:solidFill>
                  <a:srgbClr val="66A3FF"/>
                </a:solidFill>
              </a:rPr>
              <a:t>A</a:t>
            </a:r>
            <a:r>
              <a:rPr lang="en-US" b="1" kern="1400" dirty="0" smtClean="0">
                <a:solidFill>
                  <a:schemeClr val="tx1"/>
                </a:solidFill>
              </a:rPr>
              <a:t>pply the UHN Standard</a:t>
            </a:r>
          </a:p>
          <a:p>
            <a:pPr marL="342900" marR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400" dirty="0" smtClean="0">
                <a:solidFill>
                  <a:schemeClr val="tx1"/>
                </a:solidFill>
              </a:rPr>
              <a:t>To make </a:t>
            </a:r>
            <a:r>
              <a:rPr lang="en-US" sz="2400" kern="1400" dirty="0">
                <a:solidFill>
                  <a:schemeClr val="tx1"/>
                </a:solidFill>
              </a:rPr>
              <a:t>it more efficient for you to complete a Discharge Summary</a:t>
            </a:r>
            <a:r>
              <a:rPr lang="en-US" sz="24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24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8000" y="4446115"/>
            <a:ext cx="6991274" cy="1573685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45074" y="4505539"/>
            <a:ext cx="6934200" cy="151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 smtClean="0">
                <a:solidFill>
                  <a:srgbClr val="66A3FF"/>
                </a:solidFill>
              </a:rPr>
              <a:t>B</a:t>
            </a:r>
            <a:r>
              <a:rPr lang="en-US" b="1" kern="1400" dirty="0" smtClean="0">
                <a:solidFill>
                  <a:schemeClr val="tx1"/>
                </a:solidFill>
              </a:rPr>
              <a:t>e concise</a:t>
            </a:r>
          </a:p>
          <a:p>
            <a:pPr marL="342900" marR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400" dirty="0">
                <a:solidFill>
                  <a:schemeClr val="tx1"/>
                </a:solidFill>
              </a:rPr>
              <a:t>Only include </a:t>
            </a:r>
            <a:r>
              <a:rPr lang="en-US" sz="2400" kern="1400" dirty="0" smtClean="0">
                <a:solidFill>
                  <a:schemeClr val="tx1"/>
                </a:solidFill>
              </a:rPr>
              <a:t>information </a:t>
            </a:r>
            <a:r>
              <a:rPr lang="en-US" sz="2400" kern="1400" dirty="0">
                <a:solidFill>
                  <a:schemeClr val="tx1"/>
                </a:solidFill>
              </a:rPr>
              <a:t>to ensure </a:t>
            </a:r>
            <a:r>
              <a:rPr lang="en-US" sz="2400" kern="1400" dirty="0" smtClean="0">
                <a:solidFill>
                  <a:schemeClr val="tx1"/>
                </a:solidFill>
              </a:rPr>
              <a:t>Continuity </a:t>
            </a:r>
            <a:r>
              <a:rPr lang="en-US" sz="2400" kern="1400" dirty="0">
                <a:solidFill>
                  <a:schemeClr val="tx1"/>
                </a:solidFill>
              </a:rPr>
              <a:t>of </a:t>
            </a:r>
            <a:r>
              <a:rPr lang="en-US" sz="2400" kern="1400" dirty="0" smtClean="0">
                <a:solidFill>
                  <a:schemeClr val="tx1"/>
                </a:solidFill>
              </a:rPr>
              <a:t>Care </a:t>
            </a:r>
            <a:r>
              <a:rPr lang="en-US" sz="2400" kern="1400" dirty="0">
                <a:solidFill>
                  <a:schemeClr val="tx1"/>
                </a:solidFill>
              </a:rPr>
              <a:t>by the subsequent </a:t>
            </a:r>
            <a:r>
              <a:rPr lang="en-US" sz="2400" kern="1400" dirty="0" smtClean="0">
                <a:solidFill>
                  <a:schemeClr val="tx1"/>
                </a:solidFill>
              </a:rPr>
              <a:t>provider</a:t>
            </a:r>
            <a:endParaRPr lang="en-US" sz="24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8000" y="6248400"/>
            <a:ext cx="6991274" cy="1573685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45074" y="6307824"/>
            <a:ext cx="6934200" cy="151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 smtClean="0">
                <a:solidFill>
                  <a:srgbClr val="66A3FF"/>
                </a:solidFill>
              </a:rPr>
              <a:t>C</a:t>
            </a:r>
            <a:r>
              <a:rPr lang="en-US" b="1" kern="1400" dirty="0" smtClean="0">
                <a:solidFill>
                  <a:schemeClr val="tx1"/>
                </a:solidFill>
              </a:rPr>
              <a:t>ommunicate</a:t>
            </a:r>
          </a:p>
          <a:p>
            <a:pPr marL="342900" marR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1400" dirty="0">
                <a:solidFill>
                  <a:schemeClr val="tx1"/>
                </a:solidFill>
              </a:rPr>
              <a:t>Discuss the Discharge Summary with the patient and his or her Circle of Care</a:t>
            </a:r>
            <a:endParaRPr lang="en-US" sz="24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446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9"/>
          <p:cNvSpPr>
            <a:spLocks noGrp="1"/>
          </p:cNvSpPr>
          <p:nvPr>
            <p:ph type="title"/>
          </p:nvPr>
        </p:nvSpPr>
        <p:spPr>
          <a:xfrm>
            <a:off x="330200" y="0"/>
            <a:ext cx="12319000" cy="15604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00B0F0"/>
                </a:solidFill>
                <a:latin typeface="+mj-lt"/>
              </a:rPr>
              <a:t>DO’S &amp; DON’TS</a:t>
            </a:r>
            <a:endParaRPr lang="en-US" sz="36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098" name="Picture 2" descr="What you should do when completing a Discharge 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286000"/>
            <a:ext cx="2933700" cy="2933700"/>
          </a:xfrm>
          <a:prstGeom prst="ellipse">
            <a:avLst/>
          </a:prstGeom>
          <a:ln w="190500" cap="rnd">
            <a:solidFill>
              <a:srgbClr val="99CC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you should not do when completing a Discharge Summ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209800"/>
            <a:ext cx="2933700" cy="2933700"/>
          </a:xfrm>
          <a:prstGeom prst="ellipse">
            <a:avLst/>
          </a:prstGeom>
          <a:ln w="190500" cap="rnd">
            <a:solidFill>
              <a:srgbClr val="99CC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77799" y="5562600"/>
            <a:ext cx="6248399" cy="3038407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72" y="5622024"/>
            <a:ext cx="6191327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 smtClean="0">
                <a:solidFill>
                  <a:srgbClr val="00B050"/>
                </a:solidFill>
              </a:rPr>
              <a:t>✓</a:t>
            </a:r>
            <a:r>
              <a:rPr lang="en-US" sz="2400" kern="1400" dirty="0">
                <a:solidFill>
                  <a:schemeClr val="tx1"/>
                </a:solidFill>
              </a:rPr>
              <a:t> </a:t>
            </a:r>
            <a:r>
              <a:rPr lang="en-US" sz="2400" kern="1400" dirty="0" smtClean="0">
                <a:solidFill>
                  <a:schemeClr val="tx1"/>
                </a:solidFill>
              </a:rPr>
              <a:t>Start on Day </a:t>
            </a:r>
            <a:r>
              <a:rPr lang="en-US" sz="2400" kern="1400" dirty="0">
                <a:solidFill>
                  <a:schemeClr val="tx1"/>
                </a:solidFill>
              </a:rPr>
              <a:t>1 of the patient’s stay</a:t>
            </a:r>
          </a:p>
          <a:p>
            <a:pPr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00B050"/>
                </a:solidFill>
              </a:rPr>
              <a:t>✓</a:t>
            </a:r>
            <a:r>
              <a:rPr lang="en-US" sz="2400" kern="1400" dirty="0">
                <a:solidFill>
                  <a:schemeClr val="tx1"/>
                </a:solidFill>
              </a:rPr>
              <a:t> Document course of stay </a:t>
            </a:r>
            <a:r>
              <a:rPr lang="en-US" sz="2400" kern="1400" dirty="0" smtClean="0">
                <a:solidFill>
                  <a:schemeClr val="tx1"/>
                </a:solidFill>
              </a:rPr>
              <a:t>chronologically</a:t>
            </a:r>
            <a:endParaRPr lang="en-US" sz="2400" kern="1400" dirty="0">
              <a:solidFill>
                <a:schemeClr val="tx1"/>
              </a:solidFill>
            </a:endParaRPr>
          </a:p>
          <a:p>
            <a:pPr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 smtClean="0">
                <a:solidFill>
                  <a:srgbClr val="00B050"/>
                </a:solidFill>
              </a:rPr>
              <a:t>✓</a:t>
            </a:r>
            <a:r>
              <a:rPr lang="en-US" sz="2400" kern="1400" dirty="0" smtClean="0">
                <a:solidFill>
                  <a:schemeClr val="tx1"/>
                </a:solidFill>
              </a:rPr>
              <a:t> Tailor </a:t>
            </a:r>
            <a:r>
              <a:rPr lang="en-US" sz="2400" kern="1400" dirty="0">
                <a:solidFill>
                  <a:schemeClr val="tx1"/>
                </a:solidFill>
              </a:rPr>
              <a:t>information to each </a:t>
            </a:r>
            <a:r>
              <a:rPr lang="en-US" sz="2400" kern="1400" dirty="0" smtClean="0">
                <a:solidFill>
                  <a:schemeClr val="tx1"/>
                </a:solidFill>
              </a:rPr>
              <a:t>patient/</a:t>
            </a:r>
          </a:p>
          <a:p>
            <a:pPr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400" dirty="0" smtClean="0">
                <a:solidFill>
                  <a:schemeClr val="tx1"/>
                </a:solidFill>
              </a:rPr>
              <a:t>     situation</a:t>
            </a:r>
          </a:p>
          <a:p>
            <a:pPr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 smtClean="0">
                <a:solidFill>
                  <a:srgbClr val="00B050"/>
                </a:solidFill>
              </a:rPr>
              <a:t>✓</a:t>
            </a:r>
            <a:r>
              <a:rPr lang="en-US" sz="2400" kern="1400" dirty="0" smtClean="0">
                <a:solidFill>
                  <a:schemeClr val="tx1"/>
                </a:solidFill>
              </a:rPr>
              <a:t> Consider </a:t>
            </a:r>
            <a:r>
              <a:rPr lang="en-US" sz="2400" kern="1400" dirty="0">
                <a:solidFill>
                  <a:schemeClr val="tx1"/>
                </a:solidFill>
              </a:rPr>
              <a:t>what information you would like </a:t>
            </a:r>
            <a:endParaRPr lang="en-US" sz="2400" kern="1400" dirty="0" smtClean="0">
              <a:solidFill>
                <a:schemeClr val="tx1"/>
              </a:solidFill>
            </a:endParaRPr>
          </a:p>
          <a:p>
            <a:pPr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400" dirty="0">
                <a:solidFill>
                  <a:schemeClr val="tx1"/>
                </a:solidFill>
              </a:rPr>
              <a:t> </a:t>
            </a:r>
            <a:r>
              <a:rPr lang="en-US" sz="2400" kern="1400" dirty="0" smtClean="0">
                <a:solidFill>
                  <a:schemeClr val="tx1"/>
                </a:solidFill>
              </a:rPr>
              <a:t>    to </a:t>
            </a:r>
            <a:r>
              <a:rPr lang="en-US" sz="2400" kern="1400" dirty="0">
                <a:solidFill>
                  <a:schemeClr val="tx1"/>
                </a:solidFill>
              </a:rPr>
              <a:t>receive as a Provider</a:t>
            </a:r>
          </a:p>
          <a:p>
            <a:pPr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 smtClean="0">
                <a:solidFill>
                  <a:srgbClr val="00B050"/>
                </a:solidFill>
              </a:rPr>
              <a:t>✓</a:t>
            </a:r>
            <a:r>
              <a:rPr lang="en-US" sz="2400" kern="1400" dirty="0" smtClean="0">
                <a:solidFill>
                  <a:schemeClr val="tx1"/>
                </a:solidFill>
              </a:rPr>
              <a:t> Be concise and succinct - use point-form</a:t>
            </a:r>
            <a:endParaRPr lang="en-US" sz="2400" kern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78599" y="5572193"/>
            <a:ext cx="6248399" cy="3038407"/>
          </a:xfrm>
          <a:prstGeom prst="round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5672" y="5631617"/>
            <a:ext cx="6191327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FF0000"/>
                </a:solidFill>
              </a:rPr>
              <a:t>✗</a:t>
            </a:r>
            <a:r>
              <a:rPr lang="en-US" sz="2400" kern="1400" dirty="0">
                <a:solidFill>
                  <a:schemeClr val="tx1"/>
                </a:solidFill>
              </a:rPr>
              <a:t> Don't include all </a:t>
            </a:r>
            <a:r>
              <a:rPr lang="en-US" sz="2400" kern="1400" dirty="0" smtClean="0">
                <a:solidFill>
                  <a:schemeClr val="tx1"/>
                </a:solidFill>
              </a:rPr>
              <a:t>lab/imaging </a:t>
            </a:r>
            <a:r>
              <a:rPr lang="en-US" sz="2400" kern="1400" dirty="0">
                <a:solidFill>
                  <a:schemeClr val="tx1"/>
                </a:solidFill>
              </a:rPr>
              <a:t>results </a:t>
            </a:r>
            <a:r>
              <a:rPr lang="en-US" sz="2400" i="1" kern="1400" dirty="0">
                <a:solidFill>
                  <a:schemeClr val="tx1"/>
                </a:solidFill>
              </a:rPr>
              <a:t>(only </a:t>
            </a:r>
            <a:endParaRPr lang="en-US" sz="2400" i="1" kern="1400" dirty="0" smtClean="0">
              <a:solidFill>
                <a:schemeClr val="tx1"/>
              </a:solidFill>
            </a:endParaRPr>
          </a:p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400" dirty="0">
                <a:solidFill>
                  <a:schemeClr val="tx1"/>
                </a:solidFill>
              </a:rPr>
              <a:t> </a:t>
            </a:r>
            <a:r>
              <a:rPr lang="en-US" sz="2400" i="1" kern="1400" dirty="0" smtClean="0">
                <a:solidFill>
                  <a:schemeClr val="tx1"/>
                </a:solidFill>
              </a:rPr>
              <a:t>    those most </a:t>
            </a:r>
            <a:r>
              <a:rPr lang="en-US" sz="2400" i="1" kern="1400" dirty="0">
                <a:solidFill>
                  <a:schemeClr val="tx1"/>
                </a:solidFill>
              </a:rPr>
              <a:t>relevant to follow-up care)</a:t>
            </a:r>
          </a:p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 smtClean="0">
                <a:solidFill>
                  <a:srgbClr val="FF0000"/>
                </a:solidFill>
              </a:rPr>
              <a:t>✗</a:t>
            </a:r>
            <a:r>
              <a:rPr lang="en-US" sz="2400" kern="1400" dirty="0" smtClean="0">
                <a:solidFill>
                  <a:schemeClr val="tx1"/>
                </a:solidFill>
              </a:rPr>
              <a:t> Don't </a:t>
            </a:r>
            <a:r>
              <a:rPr lang="en-US" sz="2400" kern="1400" dirty="0">
                <a:solidFill>
                  <a:schemeClr val="tx1"/>
                </a:solidFill>
              </a:rPr>
              <a:t>use </a:t>
            </a:r>
            <a:r>
              <a:rPr lang="en-US" sz="2400" kern="1400" dirty="0" smtClean="0">
                <a:solidFill>
                  <a:schemeClr val="tx1"/>
                </a:solidFill>
              </a:rPr>
              <a:t>abbreviations/acronyms</a:t>
            </a:r>
            <a:endParaRPr lang="en-US" sz="2400" kern="1400" dirty="0">
              <a:solidFill>
                <a:schemeClr val="tx1"/>
              </a:solidFill>
            </a:endParaRPr>
          </a:p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FF0000"/>
                </a:solidFill>
              </a:rPr>
              <a:t>✗</a:t>
            </a:r>
            <a:r>
              <a:rPr lang="en-US" sz="2400" kern="1400" dirty="0">
                <a:solidFill>
                  <a:schemeClr val="tx1"/>
                </a:solidFill>
              </a:rPr>
              <a:t> Don't include </a:t>
            </a:r>
            <a:r>
              <a:rPr lang="en-US" sz="2400" kern="1400" dirty="0" smtClean="0">
                <a:solidFill>
                  <a:schemeClr val="tx1"/>
                </a:solidFill>
              </a:rPr>
              <a:t>assumptions/inferences </a:t>
            </a:r>
          </a:p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 smtClean="0">
                <a:solidFill>
                  <a:srgbClr val="FF0000"/>
                </a:solidFill>
              </a:rPr>
              <a:t>✗</a:t>
            </a:r>
            <a:r>
              <a:rPr lang="en-US" sz="2400" kern="1400" dirty="0" smtClean="0">
                <a:solidFill>
                  <a:schemeClr val="tx1"/>
                </a:solidFill>
              </a:rPr>
              <a:t> </a:t>
            </a:r>
            <a:r>
              <a:rPr lang="en-US" sz="2400" kern="1400" dirty="0">
                <a:solidFill>
                  <a:schemeClr val="tx1"/>
                </a:solidFill>
              </a:rPr>
              <a:t>Don't exceed more than 3 pages</a:t>
            </a:r>
          </a:p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solidFill>
                  <a:srgbClr val="FF0000"/>
                </a:solidFill>
              </a:rPr>
              <a:t>✗</a:t>
            </a:r>
            <a:r>
              <a:rPr lang="en-US" sz="2400" kern="1400" dirty="0">
                <a:solidFill>
                  <a:schemeClr val="tx1"/>
                </a:solidFill>
              </a:rPr>
              <a:t> Don't rotate off a unit without updating </a:t>
            </a:r>
            <a:endParaRPr lang="en-US" sz="2400" kern="1400" dirty="0" smtClean="0">
              <a:solidFill>
                <a:schemeClr val="tx1"/>
              </a:solidFill>
            </a:endParaRPr>
          </a:p>
          <a:p>
            <a:pPr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400" dirty="0">
                <a:solidFill>
                  <a:schemeClr val="tx1"/>
                </a:solidFill>
              </a:rPr>
              <a:t> </a:t>
            </a:r>
            <a:r>
              <a:rPr lang="en-US" sz="2400" kern="1400" dirty="0" smtClean="0">
                <a:solidFill>
                  <a:schemeClr val="tx1"/>
                </a:solidFill>
              </a:rPr>
              <a:t>    the </a:t>
            </a:r>
            <a:r>
              <a:rPr lang="en-US" sz="2400" kern="1400" dirty="0">
                <a:solidFill>
                  <a:schemeClr val="tx1"/>
                </a:solidFill>
              </a:rPr>
              <a:t>patient’s Discharge Summary</a:t>
            </a:r>
          </a:p>
        </p:txBody>
      </p:sp>
    </p:spTree>
    <p:extLst>
      <p:ext uri="{BB962C8B-B14F-4D97-AF65-F5344CB8AC3E}">
        <p14:creationId xmlns:p14="http://schemas.microsoft.com/office/powerpoint/2010/main" val="2059504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15604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00B0F0"/>
                </a:solidFill>
                <a:latin typeface="+mj-lt"/>
              </a:rPr>
              <a:t>BEFORE YOU COMPLETE YOUR FIRST DISCHARGE SUMMARY, PLEASE VISIT</a:t>
            </a:r>
            <a:endParaRPr sz="3600" b="1" cap="all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000" y="3298825"/>
            <a:ext cx="12344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4D73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2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cs typeface="Arial" pitchFamily="34" charset="0"/>
              </a:rPr>
              <a:t>http://www.uhnmodules.ca/DischargeSummary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cs typeface="Arial" pitchFamily="34" charset="0"/>
              </a:rPr>
              <a:t>/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46" y="4822492"/>
            <a:ext cx="4397708" cy="439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37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9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15604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6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00B0F0"/>
                </a:solidFill>
                <a:latin typeface="+mj-lt"/>
              </a:rPr>
              <a:t>ACKNOWLEDGEMENTS &amp; REFERENCES</a:t>
            </a:r>
            <a:endParaRPr sz="3600" b="1" cap="all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7800" y="1450747"/>
            <a:ext cx="12554398" cy="8086566"/>
          </a:xfrm>
          <a:prstGeom prst="roundRect">
            <a:avLst>
              <a:gd name="adj" fmla="val 5082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Gill Sans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400" dirty="0">
              <a:solidFill>
                <a:srgbClr val="FFFFFF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Gill Sans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400" dirty="0">
              <a:solidFill>
                <a:srgbClr val="FFFFFF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Gill Sans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Gill Sans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72" y="1552099"/>
            <a:ext cx="1243972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Diana </a:t>
            </a:r>
            <a:r>
              <a:rPr lang="en-US" sz="1600" dirty="0" err="1"/>
              <a:t>Toubassi</a:t>
            </a:r>
            <a:r>
              <a:rPr lang="en-US" sz="1600" dirty="0"/>
              <a:t>, MD, CCFP &amp; David Frost, MD, FRCP(C). </a:t>
            </a:r>
            <a:r>
              <a:rPr lang="en-US" sz="1600" i="1" dirty="0"/>
              <a:t>Discharge Summaries – enhancing continuity of care</a:t>
            </a:r>
            <a:r>
              <a:rPr lang="en-US" sz="1600" dirty="0"/>
              <a:t>. 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Karim </a:t>
            </a:r>
            <a:r>
              <a:rPr lang="en-US" sz="1600" dirty="0" err="1" smtClean="0"/>
              <a:t>Taha</a:t>
            </a:r>
            <a:r>
              <a:rPr lang="en-US" sz="1600" dirty="0" smtClean="0"/>
              <a:t> &amp; David </a:t>
            </a:r>
            <a:r>
              <a:rPr lang="en-US" sz="1600" dirty="0"/>
              <a:t>Frost, MD, FRCP(C</a:t>
            </a:r>
            <a:r>
              <a:rPr lang="en-US" sz="1600" dirty="0" smtClean="0"/>
              <a:t>), </a:t>
            </a:r>
            <a:r>
              <a:rPr lang="en-US" sz="1600" dirty="0"/>
              <a:t>Centre for Excellence in Education and Practice &amp; University of Toronto (2015). </a:t>
            </a:r>
            <a:r>
              <a:rPr lang="en-US" sz="1600" i="1" dirty="0"/>
              <a:t>Discharge Summary Checklist</a:t>
            </a:r>
            <a:r>
              <a:rPr lang="en-US" sz="1600" dirty="0"/>
              <a:t>. 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Brian </a:t>
            </a:r>
            <a:r>
              <a:rPr lang="en-US" sz="1600" dirty="0"/>
              <a:t>Davidson, Faculty of Medicine, University of Toronto &amp; Wightman-</a:t>
            </a:r>
            <a:r>
              <a:rPr lang="en-US" sz="1600" dirty="0" err="1"/>
              <a:t>Berris</a:t>
            </a:r>
            <a:r>
              <a:rPr lang="en-US" sz="1600" dirty="0"/>
              <a:t> Academy, Undergraduate Medical Education (2015). </a:t>
            </a:r>
            <a:r>
              <a:rPr lang="en-US" sz="1600" i="1" dirty="0"/>
              <a:t>Visiting Elective Student &amp; Medical Student Orientation. </a:t>
            </a:r>
            <a:r>
              <a:rPr lang="en-US" sz="1600" dirty="0"/>
              <a:t>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Nadia </a:t>
            </a:r>
            <a:r>
              <a:rPr lang="en-US" sz="1600" dirty="0"/>
              <a:t>Okolowsky, University Health Network (UHN) Medical Education Office (2015). </a:t>
            </a:r>
            <a:r>
              <a:rPr lang="en-US" sz="1600" i="1" dirty="0"/>
              <a:t>Resident and Fellow Placement Pre-registration/Registration Communication</a:t>
            </a:r>
            <a:r>
              <a:rPr lang="en-US" sz="1600" dirty="0"/>
              <a:t>. 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C</a:t>
            </a:r>
            <a:r>
              <a:rPr lang="en-US" sz="1600" dirty="0"/>
              <a:t>. van </a:t>
            </a:r>
            <a:r>
              <a:rPr lang="en-US" sz="1600" dirty="0" err="1"/>
              <a:t>Walraven</a:t>
            </a:r>
            <a:r>
              <a:rPr lang="en-US" sz="1600" dirty="0"/>
              <a:t>, R. Seth, P. C. Austin, and A. </a:t>
            </a:r>
            <a:r>
              <a:rPr lang="en-US" sz="1600" dirty="0" err="1"/>
              <a:t>Laupacis</a:t>
            </a:r>
            <a:r>
              <a:rPr lang="en-US" sz="1600" dirty="0"/>
              <a:t>, Journal of General Internal Medicine, 17 (3):186-192 (2002). </a:t>
            </a:r>
            <a:r>
              <a:rPr lang="en-US" sz="1600" i="1" dirty="0"/>
              <a:t>Effect of discharge summary availability during post-discharge visits on hospital readmission</a:t>
            </a:r>
            <a:r>
              <a:rPr lang="en-US" sz="1600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C. </a:t>
            </a:r>
            <a:r>
              <a:rPr lang="en-US" sz="1600" dirty="0"/>
              <a:t>van </a:t>
            </a:r>
            <a:r>
              <a:rPr lang="en-US" sz="1600" dirty="0" err="1"/>
              <a:t>Walraven</a:t>
            </a:r>
            <a:r>
              <a:rPr lang="en-US" sz="1600" dirty="0"/>
              <a:t> and E. </a:t>
            </a:r>
            <a:r>
              <a:rPr lang="en-US" sz="1600" dirty="0" err="1"/>
              <a:t>Rokosh</a:t>
            </a:r>
            <a:r>
              <a:rPr lang="en-US" sz="1600" dirty="0"/>
              <a:t>, American Journal of Medical Quality 14 (4):160-169 (1999). </a:t>
            </a:r>
            <a:r>
              <a:rPr lang="en-US" sz="1600" i="1" dirty="0"/>
              <a:t>What is necessary for high-quality discharge summaries?</a:t>
            </a: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Cleveland </a:t>
            </a:r>
            <a:r>
              <a:rPr lang="en-US" sz="1600" dirty="0"/>
              <a:t>Clinic (2013). </a:t>
            </a:r>
            <a:r>
              <a:rPr lang="en-US" sz="1600" i="1" dirty="0"/>
              <a:t>Graduate Physician Policy Manual</a:t>
            </a:r>
            <a:r>
              <a:rPr lang="en-US" sz="1600" dirty="0"/>
              <a:t>. Florida, U.S.A.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College of Physicians and Surgeons of Ontario (2000). </a:t>
            </a:r>
            <a:r>
              <a:rPr lang="en-US" sz="1600" i="1" dirty="0"/>
              <a:t>Medical Records. </a:t>
            </a:r>
            <a:r>
              <a:rPr lang="en-US" sz="1600" dirty="0"/>
              <a:t>Toronto, </a:t>
            </a:r>
            <a:r>
              <a:rPr lang="en-US" sz="1600" dirty="0" smtClean="0"/>
              <a:t>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Ministry </a:t>
            </a:r>
            <a:r>
              <a:rPr lang="en-US" sz="1600" dirty="0"/>
              <a:t>of Health and Long-Term Care (2012). </a:t>
            </a:r>
            <a:r>
              <a:rPr lang="en-US" sz="1600" i="1" dirty="0"/>
              <a:t>Discharge of Hospital Patients.</a:t>
            </a:r>
            <a:r>
              <a:rPr lang="en-US" sz="1600" dirty="0"/>
              <a:t> 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Mid-West </a:t>
            </a:r>
            <a:r>
              <a:rPr lang="en-US" sz="1600" dirty="0"/>
              <a:t>Toronto Health Link (2013). </a:t>
            </a:r>
            <a:r>
              <a:rPr lang="en-US" sz="1600" i="1" dirty="0"/>
              <a:t>Nine Interventions for Ensuring Primary Care Follow-Up within 7 Days of Discharge</a:t>
            </a:r>
            <a:r>
              <a:rPr lang="en-US" sz="1600" dirty="0"/>
              <a:t>. Toronto, ON.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OPENLAB (2014). </a:t>
            </a:r>
            <a:r>
              <a:rPr lang="en-US" sz="1600" i="1" dirty="0"/>
              <a:t>PODS Patient Oriented Discharge Summary</a:t>
            </a:r>
            <a:r>
              <a:rPr lang="en-US" sz="1600" dirty="0"/>
              <a:t>. Toronto, ON</a:t>
            </a:r>
            <a:r>
              <a:rPr lang="en-US" sz="16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Physician </a:t>
            </a:r>
            <a:r>
              <a:rPr lang="en-US" sz="1600" dirty="0"/>
              <a:t>Documentation Expert Panel, Ministry of Health and Long-Term Care (2006). </a:t>
            </a:r>
            <a:r>
              <a:rPr lang="en-US" sz="1600" i="1" dirty="0"/>
              <a:t>A Guide to Better Physician Documentation</a:t>
            </a:r>
            <a:r>
              <a:rPr lang="en-US" sz="1600" dirty="0"/>
              <a:t>. 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The Canadian Medical Protective Association (2011). </a:t>
            </a:r>
            <a:r>
              <a:rPr lang="en-US" sz="1600" i="1" dirty="0"/>
              <a:t>Why good documentation matters</a:t>
            </a:r>
            <a:r>
              <a:rPr lang="en-US" sz="1600" dirty="0"/>
              <a:t>. Ottawa, ON</a:t>
            </a:r>
            <a:endParaRPr lang="en-US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Canadian Medical Protective Association (2014). </a:t>
            </a:r>
            <a:r>
              <a:rPr lang="en-US" sz="1600" i="1" dirty="0"/>
              <a:t>The post-operative period —Patient discharge and follow-up</a:t>
            </a:r>
            <a:r>
              <a:rPr lang="en-US" sz="1600" dirty="0"/>
              <a:t>. Ottawa,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Children’s Hospital of Eastern Ontario (2011). </a:t>
            </a:r>
            <a:r>
              <a:rPr lang="en-US" sz="1600" i="1" dirty="0"/>
              <a:t>Resident Orientation Manual</a:t>
            </a:r>
            <a:r>
              <a:rPr lang="en-US" sz="1600" dirty="0"/>
              <a:t>. Ottawa, ON.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The Royal College of Physicians and Surgeons of Canada (2005). </a:t>
            </a:r>
            <a:r>
              <a:rPr lang="en-US" sz="1600" i="1" dirty="0" err="1" smtClean="0"/>
              <a:t>CanMEDS</a:t>
            </a:r>
            <a:r>
              <a:rPr lang="en-US" sz="1600" i="1" dirty="0" smtClean="0"/>
              <a:t> </a:t>
            </a:r>
            <a:r>
              <a:rPr lang="en-US" sz="1600" i="1" dirty="0"/>
              <a:t>2005 Framework</a:t>
            </a:r>
            <a:r>
              <a:rPr lang="en-US" sz="1600" dirty="0"/>
              <a:t>. Ottawa, ON</a:t>
            </a:r>
            <a:r>
              <a:rPr lang="en-US" sz="16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Toronto </a:t>
            </a:r>
            <a:r>
              <a:rPr lang="en-US" sz="1600" dirty="0"/>
              <a:t>Central Local Health Integration Network (TC LHIN) (2015). </a:t>
            </a:r>
            <a:r>
              <a:rPr lang="en-US" sz="1600" i="1" dirty="0"/>
              <a:t>Standardized Discharge Summary Template</a:t>
            </a:r>
            <a:r>
              <a:rPr lang="en-US" sz="1600" dirty="0"/>
              <a:t>. 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Toronto </a:t>
            </a:r>
            <a:r>
              <a:rPr lang="en-US" sz="1600" dirty="0"/>
              <a:t>Central Local Health Integration Network (TC LHIN) (2014). </a:t>
            </a:r>
            <a:r>
              <a:rPr lang="en-US" sz="1600" i="1" dirty="0"/>
              <a:t>TC LHIN Standardized Discharge Summary</a:t>
            </a:r>
            <a:r>
              <a:rPr lang="en-US" sz="1600" dirty="0"/>
              <a:t>. Toronto, ON.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University </a:t>
            </a:r>
            <a:r>
              <a:rPr lang="en-US" sz="1600" dirty="0"/>
              <a:t>Health Network (UHN) Health Records and Transcription Services (2015). </a:t>
            </a:r>
            <a:r>
              <a:rPr lang="en-US" sz="1600" i="1" dirty="0"/>
              <a:t>Discharge Summary Dictation Guidelines</a:t>
            </a:r>
            <a:r>
              <a:rPr lang="en-US" sz="1600" dirty="0"/>
              <a:t>. Toronto, 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University </a:t>
            </a:r>
            <a:r>
              <a:rPr lang="en-US" sz="1600" dirty="0"/>
              <a:t>Health Network (UHN) Student Services Centre (2015). </a:t>
            </a:r>
            <a:r>
              <a:rPr lang="en-US" sz="1600" i="1" dirty="0"/>
              <a:t>UHN Nursing Placement Handbook.</a:t>
            </a:r>
            <a:r>
              <a:rPr lang="en-US" sz="1600" dirty="0"/>
              <a:t> Toronto, ON.</a:t>
            </a:r>
          </a:p>
        </p:txBody>
      </p:sp>
    </p:spTree>
    <p:extLst>
      <p:ext uri="{BB962C8B-B14F-4D97-AF65-F5344CB8AC3E}">
        <p14:creationId xmlns:p14="http://schemas.microsoft.com/office/powerpoint/2010/main" val="3809455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F526ABE36BA458A9789CE6A9528AD" ma:contentTypeVersion="0" ma:contentTypeDescription="Create a new document." ma:contentTypeScope="" ma:versionID="b6e4ab69c9e288e5774fa2cb42bf07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D6D11F-C860-4E0A-B761-4E9C1C8E93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C39137-37B4-4FBB-9FF1-C36150DBB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CA4A4C-7E5A-4554-BA4B-1C169D6D6E87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714</Words>
  <Application>Microsoft Office PowerPoint</Application>
  <PresentationFormat>Custom</PresentationFormat>
  <Paragraphs>69</Paragraphs>
  <Slides>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Showroom</vt:lpstr>
      <vt:lpstr>PowerPoint Presentation</vt:lpstr>
      <vt:lpstr>The importance of a DISCHARGE SUMMARY              and best practices to ensure timely &amp; accurate completion</vt:lpstr>
      <vt:lpstr>ALIGNMENT WITH THE cANmeds FRAMEWORK</vt:lpstr>
      <vt:lpstr>AT UHN, A DISCHARGE SUMMARY IS COMPLETED……</vt:lpstr>
      <vt:lpstr>PowerPoint Presentation</vt:lpstr>
      <vt:lpstr>DO’S &amp; DON’TS</vt:lpstr>
      <vt:lpstr>BEFORE YOU COMPLETE YOUR FIRST DISCHARGE SUMMARY, PLEASE VISIT</vt:lpstr>
      <vt:lpstr>ACKNOWLEDGEMENTS &amp;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Discharge summary</dc:title>
  <dc:creator>D'Penha, Andre</dc:creator>
  <cp:lastModifiedBy>Sarah Chan</cp:lastModifiedBy>
  <cp:revision>80</cp:revision>
  <cp:lastPrinted>2015-10-16T20:59:25Z</cp:lastPrinted>
  <dcterms:modified xsi:type="dcterms:W3CDTF">2016-01-26T19:15:48Z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0x010100D38F526ABE36BA458A9789CE6A9528AD</vt:lpwstr>
  </property>
</Properties>
</file>